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DM Sans" pitchFamily="2" charset="77"/>
      <p:regular r:id="rId11"/>
      <p:bold r:id="rId12"/>
    </p:embeddedFont>
    <p:embeddedFont>
      <p:font typeface="PT Serif" panose="020A0603040505020204" pitchFamily="18" charset="77"/>
      <p:regular r:id="rId13"/>
    </p:embeddedFont>
  </p:embeddedFontLst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2" d="100"/>
          <a:sy n="92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028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A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6538"/>
            <a:ext cx="7556421" cy="2790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300"/>
              </a:lnSpc>
              <a:buNone/>
            </a:pPr>
            <a:r>
              <a:rPr lang="en-US" sz="58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RC5: Алгоритм симетричного шифрування</a:t>
            </a:r>
            <a:endParaRPr lang="en-US" sz="5850" dirty="0"/>
          </a:p>
        </p:txBody>
      </p:sp>
      <p:sp>
        <p:nvSpPr>
          <p:cNvPr id="4" name="Text 1"/>
          <p:cNvSpPr/>
          <p:nvPr/>
        </p:nvSpPr>
        <p:spPr>
          <a:xfrm>
            <a:off x="793790" y="5042535"/>
            <a:ext cx="7556421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RC5</a:t>
            </a:r>
            <a:r>
              <a:rPr lang="en-US" sz="22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— це алгоритм симетричного шифрування, розроблений Роном Райвестом у середині 90-х років. Він відомий своєю простотою та адаптивністю.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6526" y="762714"/>
            <a:ext cx="8962549" cy="819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400"/>
              </a:lnSpc>
              <a:buNone/>
            </a:pPr>
            <a:r>
              <a:rPr lang="en-US" sz="51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Ключові характеристики RC5</a:t>
            </a:r>
            <a:endParaRPr lang="en-US" sz="5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26" y="2081093"/>
            <a:ext cx="624007" cy="6240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12476" y="2229207"/>
            <a:ext cx="3276362" cy="409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Адаптивність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1712476" y="2788444"/>
            <a:ext cx="5446752" cy="1198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Придатність для апаратної та програмної реалізації, використовуючи лише елементарні обчислювальні операції.</a:t>
            </a:r>
            <a:endParaRPr lang="en-US" sz="19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1172" y="2081093"/>
            <a:ext cx="624007" cy="62400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407122" y="2229207"/>
            <a:ext cx="3276362" cy="409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Швидкість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8407122" y="2788444"/>
            <a:ext cx="5446752" cy="1198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Простий алгоритм, що працює з даними розміром у машинне слово, забезпечуючи швидке виконання.</a:t>
            </a:r>
            <a:endParaRPr lang="en-US" sz="19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526" y="4486037"/>
            <a:ext cx="624007" cy="62400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12476" y="4634151"/>
            <a:ext cx="3276362" cy="409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Параметризація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1712476" y="5193387"/>
            <a:ext cx="5446752" cy="1597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Змінна довжина слова, кількість раундів та довжина ключа дозволяють обрати оптимальне співвідношення між швидкістю та захистом.</a:t>
            </a:r>
            <a:endParaRPr lang="en-US" sz="19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1172" y="4486037"/>
            <a:ext cx="624007" cy="62400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407122" y="4634151"/>
            <a:ext cx="3276362" cy="409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Низькі вимоги</a:t>
            </a:r>
            <a:endParaRPr lang="en-US" sz="2550" dirty="0"/>
          </a:p>
        </p:txBody>
      </p:sp>
      <p:sp>
        <p:nvSpPr>
          <p:cNvPr id="14" name="Text 8"/>
          <p:cNvSpPr/>
          <p:nvPr/>
        </p:nvSpPr>
        <p:spPr>
          <a:xfrm>
            <a:off x="8407122" y="5193387"/>
            <a:ext cx="5446752" cy="1198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Низькі вимоги до пам'яті роблять RC5 придатним для смарт-карт та пристроїв з обмеженим обсягом пам'яті.</a:t>
            </a:r>
            <a:endParaRPr lang="en-US" sz="1950" dirty="0"/>
          </a:p>
        </p:txBody>
      </p:sp>
      <p:sp>
        <p:nvSpPr>
          <p:cNvPr id="15" name="Text 9"/>
          <p:cNvSpPr/>
          <p:nvPr/>
        </p:nvSpPr>
        <p:spPr>
          <a:xfrm>
            <a:off x="776526" y="7071955"/>
            <a:ext cx="13077349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Особливість RC5 — залежність циклічних зсувів від даних, що підвищує криптоаналітичну стійкість.</a:t>
            </a:r>
            <a:endParaRPr lang="en-US" sz="19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700827A-E82A-3859-E68F-C5E6809E94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98400" y="6300132"/>
            <a:ext cx="2032000" cy="1943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6187"/>
            <a:ext cx="678715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Параметри та версії RC5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12407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RC5 фактично є родиною алгоритмів, що визначається трьома параметрами. Алгоритм вбудовано до основних продуктів RSA Data Security Inc. (BSAFE, JSAFE, S/MAIL).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05031"/>
            <a:ext cx="130428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A"/>
          </a:p>
        </p:txBody>
      </p:sp>
      <p:sp>
        <p:nvSpPr>
          <p:cNvPr id="5" name="Shape 3"/>
          <p:cNvSpPr/>
          <p:nvPr/>
        </p:nvSpPr>
        <p:spPr>
          <a:xfrm>
            <a:off x="801410" y="311265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6" name="Text 4"/>
          <p:cNvSpPr/>
          <p:nvPr/>
        </p:nvSpPr>
        <p:spPr>
          <a:xfrm>
            <a:off x="1028343" y="325635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Параметр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637598" y="3256359"/>
            <a:ext cx="60525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Визначення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151388" y="3256359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Допустимі значення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76297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0" name="Text 8"/>
          <p:cNvSpPr/>
          <p:nvPr/>
        </p:nvSpPr>
        <p:spPr>
          <a:xfrm>
            <a:off x="1028343" y="390667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3637598" y="3906679"/>
            <a:ext cx="60525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Розмір слова в бітах (блок 2w бітів)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151388" y="3906679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16, 32, 64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41329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4" name="Text 12"/>
          <p:cNvSpPr/>
          <p:nvPr/>
        </p:nvSpPr>
        <p:spPr>
          <a:xfrm>
            <a:off x="1028343" y="455699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3637598" y="4556998"/>
            <a:ext cx="60525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Кількість раундів шифрування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0151388" y="4556998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 1, …, 255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06360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8" name="Text 16"/>
          <p:cNvSpPr/>
          <p:nvPr/>
        </p:nvSpPr>
        <p:spPr>
          <a:xfrm>
            <a:off x="1028343" y="520731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3637598" y="5207318"/>
            <a:ext cx="60525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Кількість 8-бітових байтів у таємному ключі К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0151388" y="5207318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 1, …, 255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976699"/>
            <a:ext cx="13042821" cy="1326713"/>
          </a:xfrm>
          <a:prstGeom prst="roundRect">
            <a:avLst>
              <a:gd name="adj" fmla="val 2565"/>
            </a:avLst>
          </a:prstGeom>
          <a:solidFill>
            <a:srgbClr val="FFCDB3"/>
          </a:solidFill>
          <a:ln/>
        </p:spPr>
        <p:txBody>
          <a:bodyPr/>
          <a:lstStyle/>
          <a:p>
            <a:endParaRPr lang="en-UA"/>
          </a:p>
        </p:txBody>
      </p:sp>
      <p:pic>
        <p:nvPicPr>
          <p:cNvPr id="2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6320790"/>
            <a:ext cx="283488" cy="226814"/>
          </a:xfrm>
          <a:prstGeom prst="rect">
            <a:avLst/>
          </a:prstGeom>
        </p:spPr>
      </p:pic>
      <p:sp>
        <p:nvSpPr>
          <p:cNvPr id="23" name="Text 20"/>
          <p:cNvSpPr/>
          <p:nvPr/>
        </p:nvSpPr>
        <p:spPr>
          <a:xfrm>
            <a:off x="1530906" y="6260187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Конкретна версія позначається </a:t>
            </a:r>
            <a:r>
              <a:rPr lang="en-US" sz="1750" dirty="0">
                <a:solidFill>
                  <a:srgbClr val="E04F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RC5-w/r/b</a:t>
            </a: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 Наприклад, RC5-32/12/16 використовує 64-бітові блоки та 128-бітовий ключ. Райвест пропонує RC5-32/12/16 як «стандартну» версію.</a:t>
            </a:r>
            <a:endParaRPr lang="en-US" sz="175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EA510C8-A074-EBAD-E8BB-E24F5EB9E1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0036" y="7480869"/>
            <a:ext cx="1890519" cy="7258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144000" y="0"/>
            <a:ext cx="5486400" cy="8229600"/>
          </a:xfrm>
          <a:prstGeom prst="rect">
            <a:avLst/>
          </a:prstGeom>
          <a:solidFill>
            <a:srgbClr val="DFDFE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5" name="Text 1"/>
          <p:cNvSpPr/>
          <p:nvPr/>
        </p:nvSpPr>
        <p:spPr>
          <a:xfrm>
            <a:off x="793790" y="1068110"/>
            <a:ext cx="6824782" cy="697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Елементарні операції RC5</a:t>
            </a:r>
            <a:endParaRPr lang="en-US" sz="4350" dirty="0"/>
          </a:p>
        </p:txBody>
      </p:sp>
      <p:sp>
        <p:nvSpPr>
          <p:cNvPr id="6" name="Text 2"/>
          <p:cNvSpPr/>
          <p:nvPr/>
        </p:nvSpPr>
        <p:spPr>
          <a:xfrm>
            <a:off x="793790" y="2084784"/>
            <a:ext cx="75564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 алгоритмі RC5 використовуються лише три елементарні операції (та обернені до них), що сприяє його швидкості та простоті реалізації:</a:t>
            </a:r>
            <a:endParaRPr lang="en-US" sz="1650" dirty="0"/>
          </a:p>
        </p:txBody>
      </p:sp>
      <p:sp>
        <p:nvSpPr>
          <p:cNvPr id="7" name="Shape 3"/>
          <p:cNvSpPr/>
          <p:nvPr/>
        </p:nvSpPr>
        <p:spPr>
          <a:xfrm>
            <a:off x="793790" y="3004304"/>
            <a:ext cx="3671888" cy="1976557"/>
          </a:xfrm>
          <a:prstGeom prst="roundRect">
            <a:avLst>
              <a:gd name="adj" fmla="val 5551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A"/>
          </a:p>
        </p:txBody>
      </p:sp>
      <p:sp>
        <p:nvSpPr>
          <p:cNvPr id="8" name="Shape 4"/>
          <p:cNvSpPr/>
          <p:nvPr/>
        </p:nvSpPr>
        <p:spPr>
          <a:xfrm>
            <a:off x="770930" y="3004304"/>
            <a:ext cx="91440" cy="1976557"/>
          </a:xfrm>
          <a:prstGeom prst="roundRect">
            <a:avLst>
              <a:gd name="adj" fmla="val 34884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9" name="Text 5"/>
          <p:cNvSpPr/>
          <p:nvPr/>
        </p:nvSpPr>
        <p:spPr>
          <a:xfrm>
            <a:off x="1097875" y="3239810"/>
            <a:ext cx="2790944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Додавання (+)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1097875" y="3716179"/>
            <a:ext cx="3132296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Додавання слів виконується по модулю 2w. Обернена операція: віднімання (-).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4678323" y="3004304"/>
            <a:ext cx="3671888" cy="1976557"/>
          </a:xfrm>
          <a:prstGeom prst="roundRect">
            <a:avLst>
              <a:gd name="adj" fmla="val 5551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A"/>
          </a:p>
        </p:txBody>
      </p:sp>
      <p:sp>
        <p:nvSpPr>
          <p:cNvPr id="12" name="Shape 8"/>
          <p:cNvSpPr/>
          <p:nvPr/>
        </p:nvSpPr>
        <p:spPr>
          <a:xfrm>
            <a:off x="4655463" y="3004304"/>
            <a:ext cx="91440" cy="1976557"/>
          </a:xfrm>
          <a:prstGeom prst="roundRect">
            <a:avLst>
              <a:gd name="adj" fmla="val 34884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3" name="Text 9"/>
          <p:cNvSpPr/>
          <p:nvPr/>
        </p:nvSpPr>
        <p:spPr>
          <a:xfrm>
            <a:off x="4982408" y="3239810"/>
            <a:ext cx="3132296" cy="697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Побітове виключне або (Å)</a:t>
            </a:r>
            <a:endParaRPr lang="en-US" sz="2150" dirty="0"/>
          </a:p>
        </p:txBody>
      </p:sp>
      <p:sp>
        <p:nvSpPr>
          <p:cNvPr id="14" name="Text 10"/>
          <p:cNvSpPr/>
          <p:nvPr/>
        </p:nvSpPr>
        <p:spPr>
          <a:xfrm>
            <a:off x="4982408" y="4065032"/>
            <a:ext cx="313229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Логічна операція, що застосовується до бітів слів.</a:t>
            </a:r>
            <a:endParaRPr lang="en-US" sz="1650" dirty="0"/>
          </a:p>
        </p:txBody>
      </p:sp>
      <p:sp>
        <p:nvSpPr>
          <p:cNvPr id="15" name="Shape 11"/>
          <p:cNvSpPr/>
          <p:nvPr/>
        </p:nvSpPr>
        <p:spPr>
          <a:xfrm>
            <a:off x="793790" y="5193506"/>
            <a:ext cx="3671888" cy="1967865"/>
          </a:xfrm>
          <a:prstGeom prst="roundRect">
            <a:avLst>
              <a:gd name="adj" fmla="val 5576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A"/>
          </a:p>
        </p:txBody>
      </p:sp>
      <p:sp>
        <p:nvSpPr>
          <p:cNvPr id="16" name="Shape 12"/>
          <p:cNvSpPr/>
          <p:nvPr/>
        </p:nvSpPr>
        <p:spPr>
          <a:xfrm>
            <a:off x="770930" y="5193506"/>
            <a:ext cx="91440" cy="1967865"/>
          </a:xfrm>
          <a:prstGeom prst="roundRect">
            <a:avLst>
              <a:gd name="adj" fmla="val 34884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7" name="Text 13"/>
          <p:cNvSpPr/>
          <p:nvPr/>
        </p:nvSpPr>
        <p:spPr>
          <a:xfrm>
            <a:off x="1097875" y="5429012"/>
            <a:ext cx="2790944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Циклічний зсув (&lt;&lt;&lt;)</a:t>
            </a:r>
            <a:endParaRPr lang="en-US" sz="2150" dirty="0"/>
          </a:p>
        </p:txBody>
      </p:sp>
      <p:sp>
        <p:nvSpPr>
          <p:cNvPr id="18" name="Text 14"/>
          <p:cNvSpPr/>
          <p:nvPr/>
        </p:nvSpPr>
        <p:spPr>
          <a:xfrm>
            <a:off x="1097875" y="5905381"/>
            <a:ext cx="3132296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Циклічний зсув слова вліво на y бітів. Обернена операція: циклічний зсув вправо (&gt;&gt;&gt;).</a:t>
            </a:r>
            <a:endParaRPr lang="en-US" sz="1650" dirty="0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787BC1A4-C47A-FB97-EB02-90CD100AC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577" y="101600"/>
            <a:ext cx="3263900" cy="802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0717"/>
            <a:ext cx="7837170" cy="837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Процес шифрування RC5</a:t>
            </a:r>
            <a:endParaRPr lang="en-US" sz="5250" dirty="0"/>
          </a:p>
        </p:txBody>
      </p:sp>
      <p:sp>
        <p:nvSpPr>
          <p:cNvPr id="3" name="Text 1"/>
          <p:cNvSpPr/>
          <p:nvPr/>
        </p:nvSpPr>
        <p:spPr>
          <a:xfrm>
            <a:off x="793790" y="2318266"/>
            <a:ext cx="13042821" cy="816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Шифрування перетворює відкритий текст M=(A,B) довжиною 2w бітів на шифрований текст C. Процес включає три основні етапи:</a:t>
            </a:r>
            <a:endParaRPr lang="en-US" sz="2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187071"/>
            <a:ext cx="4177427" cy="1143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48941" y="5207675"/>
            <a:ext cx="3540919" cy="418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1. Генерація підключів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048941" y="5779294"/>
            <a:ext cx="3667125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Обчислення (2r+2) підключів S[0]…S[2r+1] з вхідного ключа K та кількості раундів r.</a:t>
            </a:r>
            <a:endParaRPr lang="en-US" sz="20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6368" y="3804285"/>
            <a:ext cx="4177546" cy="11430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481518" y="4824889"/>
            <a:ext cx="3349228" cy="418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2. Ініціалізація</a:t>
            </a:r>
            <a:endParaRPr lang="en-US" sz="2600" dirty="0"/>
          </a:p>
        </p:txBody>
      </p:sp>
      <p:sp>
        <p:nvSpPr>
          <p:cNvPr id="9" name="Text 5"/>
          <p:cNvSpPr/>
          <p:nvPr/>
        </p:nvSpPr>
        <p:spPr>
          <a:xfrm>
            <a:off x="5481518" y="5396508"/>
            <a:ext cx="3667244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Початкове додавання підключів: A:=A+S[0], B:=B+S[1] (по модулю 2w).</a:t>
            </a:r>
            <a:endParaRPr lang="en-US" sz="20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9064" y="3421618"/>
            <a:ext cx="4177427" cy="114300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914215" y="4442222"/>
            <a:ext cx="3573423" cy="418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3. Раунди шифрування</a:t>
            </a:r>
            <a:endParaRPr lang="en-US" sz="2600" dirty="0"/>
          </a:p>
        </p:txBody>
      </p:sp>
      <p:sp>
        <p:nvSpPr>
          <p:cNvPr id="12" name="Text 7"/>
          <p:cNvSpPr/>
          <p:nvPr/>
        </p:nvSpPr>
        <p:spPr>
          <a:xfrm>
            <a:off x="9914215" y="5013841"/>
            <a:ext cx="3667125" cy="1632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Виконання r раундів, що включають циклічні зсуви, XOR та додавання підключів: A:=((AÅB)&lt;&lt;</a:t>
            </a:r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34A31C-B722-9EA0-9BD9-1DF062CD48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98400" y="6286500"/>
            <a:ext cx="2032000" cy="1943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951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Дешифрування RC5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03739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Дешифрування є оберненим процесом до шифрування, використовуючи ті самі підключі S[0]…S[2r+1] та обернені операції (віднімання, циклічний зсув вправо).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6747987" y="3328922"/>
            <a:ext cx="30480" cy="3861316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5" name="Shape 3"/>
          <p:cNvSpPr/>
          <p:nvPr/>
        </p:nvSpPr>
        <p:spPr>
          <a:xfrm>
            <a:off x="6340078" y="3568833"/>
            <a:ext cx="453628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6" name="Shape 4"/>
          <p:cNvSpPr/>
          <p:nvPr/>
        </p:nvSpPr>
        <p:spPr>
          <a:xfrm>
            <a:off x="6678216" y="3499063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7" name="Text 5"/>
          <p:cNvSpPr/>
          <p:nvPr/>
        </p:nvSpPr>
        <p:spPr>
          <a:xfrm>
            <a:off x="2961085" y="3406789"/>
            <a:ext cx="289488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Обернені раунди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2961085" y="4005674"/>
            <a:ext cx="289488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Від i=r по спаданню до 1: B:=((B-S[2i+1])&gt;&gt;&gt;A)ÅA, A:=((A-S[2i])&gt;&gt;&gt;B)ÅB.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6732747" y="4929718"/>
            <a:ext cx="453628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0" name="Shape 8"/>
          <p:cNvSpPr/>
          <p:nvPr/>
        </p:nvSpPr>
        <p:spPr>
          <a:xfrm>
            <a:off x="6678216" y="4859947"/>
            <a:ext cx="170021" cy="170021"/>
          </a:xfrm>
          <a:prstGeom prst="roundRect">
            <a:avLst>
              <a:gd name="adj" fmla="val 268908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1" name="Text 9"/>
          <p:cNvSpPr/>
          <p:nvPr/>
        </p:nvSpPr>
        <p:spPr>
          <a:xfrm>
            <a:off x="7670483" y="4767674"/>
            <a:ext cx="2894886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Фінальне віднімання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7670483" y="5738628"/>
            <a:ext cx="289488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Отримання результату M:=(A-S[0], B-S[1]) (віднімання по модулю 2w).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10D86FE-0193-232B-545A-B6ED19943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8400" y="6286500"/>
            <a:ext cx="2032000" cy="1943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098" y="771049"/>
            <a:ext cx="9871829" cy="736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6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Створення підключів (Key Schedule)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785098" y="1955721"/>
            <a:ext cx="13060204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Підключі S[0]…S[2r+1] створюються у три етапи, забезпечуючи безпечне змішування ключа K з ініціалізованими псевдовипадковими значеннями.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5098" y="2925723"/>
            <a:ext cx="4203859" cy="672941"/>
          </a:xfrm>
          <a:prstGeom prst="roundRect">
            <a:avLst>
              <a:gd name="adj" fmla="val 48004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A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792" y="3051929"/>
            <a:ext cx="336471" cy="42052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9412" y="3822978"/>
            <a:ext cx="2944297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Перетворення ключа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009412" y="4325541"/>
            <a:ext cx="3755231" cy="1435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Ключ K довжиною b байтів перетворюється на масив L, що містить c слів, з доповненням нулями.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3271" y="2925723"/>
            <a:ext cx="4203859" cy="672941"/>
          </a:xfrm>
          <a:prstGeom prst="roundRect">
            <a:avLst>
              <a:gd name="adj" fmla="val 48004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A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965" y="3051929"/>
            <a:ext cx="336471" cy="42052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437584" y="3822978"/>
            <a:ext cx="3038951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Ініціалізація масиву S</a:t>
            </a:r>
            <a:endParaRPr lang="en-US" sz="2300" dirty="0"/>
          </a:p>
        </p:txBody>
      </p:sp>
      <p:sp>
        <p:nvSpPr>
          <p:cNvPr id="11" name="Text 7"/>
          <p:cNvSpPr/>
          <p:nvPr/>
        </p:nvSpPr>
        <p:spPr>
          <a:xfrm>
            <a:off x="5437584" y="4325541"/>
            <a:ext cx="3755231" cy="1435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Масив S ініціалізується псевдовипадковими константами Pw та Qw, заснованими на числах e та φ.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641443" y="2925723"/>
            <a:ext cx="4203859" cy="672941"/>
          </a:xfrm>
          <a:prstGeom prst="roundRect">
            <a:avLst>
              <a:gd name="adj" fmla="val 48004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A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75137" y="3051929"/>
            <a:ext cx="336471" cy="42052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865757" y="3822978"/>
            <a:ext cx="2944297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Змішування</a:t>
            </a:r>
            <a:endParaRPr lang="en-US" sz="2300" dirty="0"/>
          </a:p>
        </p:txBody>
      </p:sp>
      <p:sp>
        <p:nvSpPr>
          <p:cNvPr id="15" name="Text 10"/>
          <p:cNvSpPr/>
          <p:nvPr/>
        </p:nvSpPr>
        <p:spPr>
          <a:xfrm>
            <a:off x="9865757" y="4325541"/>
            <a:ext cx="3755231" cy="1435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Виконується операція змішування, що об'єднує вміст L з ініціалізованими значеннями S, забезпечуючи високу ентропію.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1121569" y="6489859"/>
            <a:ext cx="12723733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4F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Безпечна реалізація:</a:t>
            </a: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Операція знищення ключа має заповнити нулями область пам'яті, виділену для ключа, перед її звільненням, щоб запобігти розповсюдженню ключової інформації.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785098" y="6237565"/>
            <a:ext cx="30480" cy="1222296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FAB6F9-3AA1-34B7-4985-6139EB71F3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98400" y="7082194"/>
            <a:ext cx="2032000" cy="11474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3702"/>
            <a:ext cx="6980277" cy="604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Режими роботи RC5 (RFC 2040)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793790" y="2016800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Специфікація RFC 2040 визначає чотири режими роботи RC5 для ефективного використання в неоднорідному середовищі: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93790" y="2795230"/>
            <a:ext cx="6429256" cy="1965007"/>
          </a:xfrm>
          <a:prstGeom prst="roundRect">
            <a:avLst>
              <a:gd name="adj" fmla="val 558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5" name="Shape 3"/>
          <p:cNvSpPr/>
          <p:nvPr/>
        </p:nvSpPr>
        <p:spPr>
          <a:xfrm>
            <a:off x="793790" y="2772370"/>
            <a:ext cx="6429256" cy="91440"/>
          </a:xfrm>
          <a:prstGeom prst="roundRect">
            <a:avLst>
              <a:gd name="adj" fmla="val 30233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6" name="Shape 4"/>
          <p:cNvSpPr/>
          <p:nvPr/>
        </p:nvSpPr>
        <p:spPr>
          <a:xfrm>
            <a:off x="3731955" y="2518886"/>
            <a:ext cx="552807" cy="552807"/>
          </a:xfrm>
          <a:prstGeom prst="roundRect">
            <a:avLst>
              <a:gd name="adj" fmla="val 165410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7" name="Text 5"/>
          <p:cNvSpPr/>
          <p:nvPr/>
        </p:nvSpPr>
        <p:spPr>
          <a:xfrm>
            <a:off x="3897809" y="2657118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1000839" y="3255883"/>
            <a:ext cx="3109555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1. Блочний шифр RC5 (ECB)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000839" y="3668792"/>
            <a:ext cx="601515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Пряме шифрування: блок даних (2w бітів) перетворюється на блок шифрованого тексту того ж розміру.</a:t>
            </a:r>
            <a:endParaRPr lang="en-US" sz="1450" dirty="0"/>
          </a:p>
        </p:txBody>
      </p:sp>
      <p:sp>
        <p:nvSpPr>
          <p:cNvPr id="10" name="Shape 8"/>
          <p:cNvSpPr/>
          <p:nvPr/>
        </p:nvSpPr>
        <p:spPr>
          <a:xfrm>
            <a:off x="7407235" y="2795230"/>
            <a:ext cx="6429375" cy="1965007"/>
          </a:xfrm>
          <a:prstGeom prst="roundRect">
            <a:avLst>
              <a:gd name="adj" fmla="val 558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1" name="Shape 9"/>
          <p:cNvSpPr/>
          <p:nvPr/>
        </p:nvSpPr>
        <p:spPr>
          <a:xfrm>
            <a:off x="7407235" y="2772370"/>
            <a:ext cx="6429375" cy="91440"/>
          </a:xfrm>
          <a:prstGeom prst="roundRect">
            <a:avLst>
              <a:gd name="adj" fmla="val 30233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2" name="Shape 10"/>
          <p:cNvSpPr/>
          <p:nvPr/>
        </p:nvSpPr>
        <p:spPr>
          <a:xfrm>
            <a:off x="10345519" y="2518886"/>
            <a:ext cx="552807" cy="552807"/>
          </a:xfrm>
          <a:prstGeom prst="roundRect">
            <a:avLst>
              <a:gd name="adj" fmla="val 165410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3" name="Text 11"/>
          <p:cNvSpPr/>
          <p:nvPr/>
        </p:nvSpPr>
        <p:spPr>
          <a:xfrm>
            <a:off x="10511373" y="2657118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614285" y="3255883"/>
            <a:ext cx="241887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2. RC5-CBC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614285" y="3668792"/>
            <a:ext cx="6015276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Режим зв'язаних шифрованих блоків. Обробляє повідомлення, довжина яких кратна розміру блока. Забезпечує вищий ступінь захисту.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793790" y="5220772"/>
            <a:ext cx="6429256" cy="1965007"/>
          </a:xfrm>
          <a:prstGeom prst="roundRect">
            <a:avLst>
              <a:gd name="adj" fmla="val 558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7" name="Shape 15"/>
          <p:cNvSpPr/>
          <p:nvPr/>
        </p:nvSpPr>
        <p:spPr>
          <a:xfrm>
            <a:off x="793790" y="5197912"/>
            <a:ext cx="6429256" cy="91440"/>
          </a:xfrm>
          <a:prstGeom prst="roundRect">
            <a:avLst>
              <a:gd name="adj" fmla="val 30233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8" name="Shape 16"/>
          <p:cNvSpPr/>
          <p:nvPr/>
        </p:nvSpPr>
        <p:spPr>
          <a:xfrm>
            <a:off x="3731955" y="4944428"/>
            <a:ext cx="552807" cy="552807"/>
          </a:xfrm>
          <a:prstGeom prst="roundRect">
            <a:avLst>
              <a:gd name="adj" fmla="val 165410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19" name="Text 17"/>
          <p:cNvSpPr/>
          <p:nvPr/>
        </p:nvSpPr>
        <p:spPr>
          <a:xfrm>
            <a:off x="3897809" y="5082659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1000839" y="5681424"/>
            <a:ext cx="241887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3. RC5-CBC-Pad</a:t>
            </a: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1000839" y="6094333"/>
            <a:ext cx="6015157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Модифікація CBC для роботи з відкритим текстом будь-якої довжини. Довжина шифрованого тексту перевищує відкритий текст не більш ніж на один блок.</a:t>
            </a:r>
            <a:endParaRPr lang="en-US" sz="1450" dirty="0"/>
          </a:p>
        </p:txBody>
      </p:sp>
      <p:sp>
        <p:nvSpPr>
          <p:cNvPr id="22" name="Shape 20"/>
          <p:cNvSpPr/>
          <p:nvPr/>
        </p:nvSpPr>
        <p:spPr>
          <a:xfrm>
            <a:off x="7407235" y="5220772"/>
            <a:ext cx="6429375" cy="1965007"/>
          </a:xfrm>
          <a:prstGeom prst="roundRect">
            <a:avLst>
              <a:gd name="adj" fmla="val 558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23" name="Shape 21"/>
          <p:cNvSpPr/>
          <p:nvPr/>
        </p:nvSpPr>
        <p:spPr>
          <a:xfrm>
            <a:off x="7407235" y="5197912"/>
            <a:ext cx="6429375" cy="91440"/>
          </a:xfrm>
          <a:prstGeom prst="roundRect">
            <a:avLst>
              <a:gd name="adj" fmla="val 30233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24" name="Shape 22"/>
          <p:cNvSpPr/>
          <p:nvPr/>
        </p:nvSpPr>
        <p:spPr>
          <a:xfrm>
            <a:off x="10345519" y="4944428"/>
            <a:ext cx="552807" cy="552807"/>
          </a:xfrm>
          <a:prstGeom prst="roundRect">
            <a:avLst>
              <a:gd name="adj" fmla="val 165410"/>
            </a:avLst>
          </a:prstGeom>
          <a:solidFill>
            <a:srgbClr val="E04F00"/>
          </a:solidFill>
          <a:ln/>
        </p:spPr>
        <p:txBody>
          <a:bodyPr/>
          <a:lstStyle/>
          <a:p>
            <a:endParaRPr lang="en-UA"/>
          </a:p>
        </p:txBody>
      </p:sp>
      <p:sp>
        <p:nvSpPr>
          <p:cNvPr id="25" name="Text 23"/>
          <p:cNvSpPr/>
          <p:nvPr/>
        </p:nvSpPr>
        <p:spPr>
          <a:xfrm>
            <a:off x="10511373" y="5082659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4</a:t>
            </a:r>
            <a:endParaRPr lang="en-US" sz="1700" dirty="0"/>
          </a:p>
        </p:txBody>
      </p:sp>
      <p:sp>
        <p:nvSpPr>
          <p:cNvPr id="26" name="Text 24"/>
          <p:cNvSpPr/>
          <p:nvPr/>
        </p:nvSpPr>
        <p:spPr>
          <a:xfrm>
            <a:off x="7614285" y="5681424"/>
            <a:ext cx="241887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4. RC5-CTS</a:t>
            </a:r>
            <a:endParaRPr lang="en-US" sz="1900" dirty="0"/>
          </a:p>
        </p:txBody>
      </p:sp>
      <p:sp>
        <p:nvSpPr>
          <p:cNvPr id="27" name="Text 25"/>
          <p:cNvSpPr/>
          <p:nvPr/>
        </p:nvSpPr>
        <p:spPr>
          <a:xfrm>
            <a:off x="7614285" y="6094333"/>
            <a:ext cx="6015276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Режим запозичення шифрованого тексту (Ciphertext Stealing). Дозволяє обробку тексту будь-якої довжини, генеруючи шифрований текст тієї самої довжини.</a:t>
            </a:r>
            <a:endParaRPr lang="en-US" sz="145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291A320-1901-82E8-0938-A454F2306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8400" y="6978729"/>
            <a:ext cx="2032000" cy="12014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730</Words>
  <Application>Microsoft Macintosh PowerPoint</Application>
  <PresentationFormat>Custom</PresentationFormat>
  <Paragraphs>80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PT Serif</vt:lpstr>
      <vt:lpstr>Arial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Стегней Віктор</cp:lastModifiedBy>
  <cp:revision>2</cp:revision>
  <dcterms:created xsi:type="dcterms:W3CDTF">2025-10-15T05:53:27Z</dcterms:created>
  <dcterms:modified xsi:type="dcterms:W3CDTF">2025-10-15T06:05:29Z</dcterms:modified>
</cp:coreProperties>
</file>